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9ad8cd6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9ad8cd6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692cbf0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692cbf0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9ad8cd63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9ad8cd63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9ad8cd63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9ad8cd63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9ad8cd63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9ad8cd63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9ad8cd63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9ad8cd63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9ad8cd63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9ad8cd63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9ad8cd63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9ad8cd63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9ad8cd63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9ad8cd63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ad8cd63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9ad8cd63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9ad8cd63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9ad8cd63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ad8cd63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ad8cd63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9ad8cd63f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9ad8cd63f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9ad8cd63f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9ad8cd63f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9ad8cd63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9ad8cd63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9ad8cd63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9ad8cd63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9ad8cd63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9ad8cd63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9ad8cd63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9ad8cd63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9ad8cd63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9ad8cd63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9ad8cd63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9ad8cd63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9c2760b3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9c2760b3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692cbf01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692cbf01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9ad8cd63f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9ad8cd63f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9ad8cd63f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9ad8cd63f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9ad8cd63f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9ad8cd63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9ad8cd63f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9ad8cd63f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9ad8cd63f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9ad8cd63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9ad8cd63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9ad8cd63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9ad8cd63f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9ad8cd63f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9ad8cd63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9ad8cd63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9ad8cd63f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9ad8cd63f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ad8cd63f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ad8cd63f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692cbf0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692cbf0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9ad8cd63f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9ad8cd63f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9ad8cd63f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9ad8cd63f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9ad8cd63f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9ad8cd63f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9ad8cd63f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9ad8cd63f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9ad8cd63f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9ad8cd63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9ad8cd63f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9ad8cd63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9ad8cd63f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9ad8cd63f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9ad8cd63f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9ad8cd63f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9ad8cd63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9ad8cd63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9ad8cd63f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9ad8cd63f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9ad8cd6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9ad8cd6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9ad8cd63f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9ad8cd63f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9ad8cd63f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9ad8cd63f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9ad8cd63f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9ad8cd63f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9ad8cd63f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9ad8cd63f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9ad8cd63f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9ad8cd63f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9ad8cd63f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9ad8cd63f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9ad8cd63f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9ad8cd63f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9ad8cd63f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9ad8cd63f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9ad8cd63f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9ad8cd63f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9ad8cd63f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9ad8cd63f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9ad8cd6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9ad8cd6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9ad8cd63f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9ad8cd63f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9ad8cd63f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9ad8cd63f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9ad8cd63f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9ad8cd63f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9ad8cd63f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9ad8cd63f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9c2760b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9c2760b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9c2760b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9c2760b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9c2760b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9c2760b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9c2760b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9c2760b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9c2760b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9c2760b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9c2760b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9c2760b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ad8cd6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ad8cd6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9c2760b3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9c2760b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9c2760b3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9c2760b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9c2760b3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9c2760b3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9c2760b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9c2760b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9c2760b3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9c2760b3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9c2760b3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9c2760b3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9c2760b3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9c2760b3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9c2760b3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9c2760b3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9c2760b3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9c2760b3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9c2760b3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9c2760b3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9ad8cd6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9ad8cd6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9c2760b3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9c2760b3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9c2760b3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9c2760b3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9c2760b3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9c2760b3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9c2760b3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9c2760b3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9c2760b3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9c2760b3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9c2760b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9c2760b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9c2760b3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9c2760b3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9c2760b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9c2760b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356700" y="-71850"/>
            <a:ext cx="8430600" cy="5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/>
              <a:t>Переменные</a:t>
            </a:r>
            <a:endParaRPr sz="3900"/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/>
              <a:t>Типы</a:t>
            </a:r>
            <a:endParaRPr sz="3900"/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/>
              <a:t>Операторы</a:t>
            </a:r>
            <a:endParaRPr sz="3900"/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/>
              <a:t>Условия</a:t>
            </a:r>
            <a:endParaRPr sz="3900"/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/>
              <a:t>Циклы</a:t>
            </a:r>
            <a:endParaRPr sz="3900"/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lang="ru" sz="3900">
                <a:solidFill>
                  <a:schemeClr val="dk1"/>
                </a:solidFill>
              </a:rPr>
              <a:t>Функции</a:t>
            </a:r>
            <a:endParaRPr sz="3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11700" y="13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120"/>
              <a:t>Ключевые слова</a:t>
            </a:r>
            <a:endParaRPr sz="3120"/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895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await, break, case, catch, class, continue, debugger, </a:t>
            </a:r>
            <a:r>
              <a:rPr lang="ru" sz="2700">
                <a:solidFill>
                  <a:schemeClr val="dk1"/>
                </a:solidFill>
              </a:rPr>
              <a:t>const,</a:t>
            </a:r>
            <a:r>
              <a:rPr lang="ru" sz="2700">
                <a:solidFill>
                  <a:schemeClr val="dk1"/>
                </a:solidFill>
              </a:rPr>
              <a:t> </a:t>
            </a:r>
            <a:r>
              <a:rPr lang="ru" sz="2700">
                <a:solidFill>
                  <a:schemeClr val="dk1"/>
                </a:solidFill>
              </a:rPr>
              <a:t>let, var, </a:t>
            </a:r>
            <a:r>
              <a:rPr lang="ru" sz="2700">
                <a:solidFill>
                  <a:schemeClr val="dk1"/>
                </a:solidFill>
              </a:rPr>
              <a:t>default, delete, do, else, export, extends, finally, for, function, if, import, in, instanceof, new, return, static, super, switch, this, throw, try, typeof, void, while, with, yield.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311700" y="13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120"/>
              <a:t>Ключевые слова</a:t>
            </a:r>
            <a:endParaRPr sz="3120"/>
          </a:p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311700" y="895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await, break, case, catch, class, continue, debugger, </a:t>
            </a:r>
            <a:r>
              <a:rPr lang="ru" sz="2700">
                <a:solidFill>
                  <a:srgbClr val="FF0000"/>
                </a:solidFill>
              </a:rPr>
              <a:t>const</a:t>
            </a:r>
            <a:r>
              <a:rPr lang="ru" sz="2700">
                <a:solidFill>
                  <a:schemeClr val="dk1"/>
                </a:solidFill>
              </a:rPr>
              <a:t>, </a:t>
            </a:r>
            <a:r>
              <a:rPr lang="ru" sz="2700">
                <a:solidFill>
                  <a:srgbClr val="FF0000"/>
                </a:solidFill>
              </a:rPr>
              <a:t>let</a:t>
            </a:r>
            <a:r>
              <a:rPr lang="ru" sz="2700">
                <a:solidFill>
                  <a:schemeClr val="dk1"/>
                </a:solidFill>
              </a:rPr>
              <a:t>, </a:t>
            </a:r>
            <a:r>
              <a:rPr lang="ru" sz="2700">
                <a:solidFill>
                  <a:srgbClr val="FF0000"/>
                </a:solidFill>
              </a:rPr>
              <a:t>var</a:t>
            </a:r>
            <a:r>
              <a:rPr lang="ru" sz="2700">
                <a:solidFill>
                  <a:schemeClr val="dk1"/>
                </a:solidFill>
              </a:rPr>
              <a:t>, default, delete, do, else, export, extends, finally, for, function, if, import, in, instanceof, new, return, static, super, switch, this, throw, try, typeof, void, while, with, yield.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311700" y="1438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4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34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34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4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endParaRPr b="1" sz="3400">
              <a:solidFill>
                <a:srgbClr val="99C794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highlight>
                <a:schemeClr val="lt1"/>
              </a:highlight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750125" y="2314550"/>
            <a:ext cx="243000" cy="1271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2831300" y="2278850"/>
            <a:ext cx="243000" cy="1271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6505600" y="2278850"/>
            <a:ext cx="243000" cy="1271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 txBox="1"/>
          <p:nvPr/>
        </p:nvSpPr>
        <p:spPr>
          <a:xfrm>
            <a:off x="-69525" y="3707600"/>
            <a:ext cx="181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Ключевое слово</a:t>
            </a:r>
            <a:endParaRPr sz="1900"/>
          </a:p>
        </p:txBody>
      </p:sp>
      <p:sp>
        <p:nvSpPr>
          <p:cNvPr id="120" name="Google Shape;120;p25"/>
          <p:cNvSpPr txBox="1"/>
          <p:nvPr/>
        </p:nvSpPr>
        <p:spPr>
          <a:xfrm>
            <a:off x="1936025" y="3767125"/>
            <a:ext cx="18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Название</a:t>
            </a:r>
            <a:endParaRPr sz="1900"/>
          </a:p>
        </p:txBody>
      </p:sp>
      <p:sp>
        <p:nvSpPr>
          <p:cNvPr id="121" name="Google Shape;121;p25"/>
          <p:cNvSpPr txBox="1"/>
          <p:nvPr/>
        </p:nvSpPr>
        <p:spPr>
          <a:xfrm>
            <a:off x="5717200" y="3767125"/>
            <a:ext cx="181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Значение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800" y="723875"/>
            <a:ext cx="4005275" cy="3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88" y="516750"/>
            <a:ext cx="8763824" cy="35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291200"/>
            <a:ext cx="85206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3359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3359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3359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359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endParaRPr b="1" sz="3359">
              <a:solidFill>
                <a:srgbClr val="99C794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3600">
              <a:highlight>
                <a:schemeClr val="lt1"/>
              </a:highlight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0" y="1521625"/>
            <a:ext cx="8763801" cy="25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2788450" y="3259925"/>
            <a:ext cx="4598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359">
                <a:solidFill>
                  <a:srgbClr val="99C794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311700" y="30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ru" sz="3900">
                <a:solidFill>
                  <a:schemeClr val="dk1"/>
                </a:solidFill>
              </a:rPr>
              <a:t>мутабельные - </a:t>
            </a:r>
            <a:r>
              <a:rPr lang="ru" sz="3900">
                <a:solidFill>
                  <a:schemeClr val="dk1"/>
                </a:solidFill>
              </a:rPr>
              <a:t>изменяемые</a:t>
            </a:r>
            <a:endParaRPr sz="3900">
              <a:solidFill>
                <a:schemeClr val="dk1"/>
              </a:solidFill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ru" sz="3900">
                <a:solidFill>
                  <a:schemeClr val="dk1"/>
                </a:solidFill>
              </a:rPr>
              <a:t>иммутабельные - </a:t>
            </a:r>
            <a:r>
              <a:rPr lang="ru" sz="3900">
                <a:solidFill>
                  <a:schemeClr val="dk1"/>
                </a:solidFill>
              </a:rPr>
              <a:t>неизменяемые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302375"/>
            <a:ext cx="8520600" cy="4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ru" sz="3900">
                <a:solidFill>
                  <a:schemeClr val="dk1"/>
                </a:solidFill>
              </a:rPr>
              <a:t>мутабельные - изменяемые</a:t>
            </a:r>
            <a:endParaRPr sz="3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23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3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3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3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3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lang="ru" sz="23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3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3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3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lang="ru" sz="23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5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76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ru" sz="3900">
                <a:solidFill>
                  <a:schemeClr val="dk1"/>
                </a:solidFill>
              </a:rPr>
              <a:t>иммутабельные - неизменяемые</a:t>
            </a:r>
            <a:br>
              <a:rPr lang="ru" sz="3900">
                <a:solidFill>
                  <a:schemeClr val="dk1"/>
                </a:solidFill>
              </a:rPr>
            </a:br>
            <a:r>
              <a:rPr b="1" lang="ru" sz="23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23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3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3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3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214300" y="850125"/>
            <a:ext cx="90870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2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2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lang="ru" sz="2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952281" y="744575"/>
            <a:ext cx="2474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я?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213450" y="443100"/>
            <a:ext cx="4652700" cy="4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Адиль Кайролла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Frontend разработчик(JavaScript, TypeScript, React, NodeJs, Vue)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3+ лет опыта </a:t>
            </a:r>
            <a:r>
              <a:rPr lang="ru" sz="2000">
                <a:solidFill>
                  <a:schemeClr val="dk1"/>
                </a:solidFill>
              </a:rPr>
              <a:t>коммерческой</a:t>
            </a:r>
            <a:r>
              <a:rPr lang="ru" sz="2000">
                <a:solidFill>
                  <a:schemeClr val="dk1"/>
                </a:solidFill>
              </a:rPr>
              <a:t> </a:t>
            </a:r>
            <a:r>
              <a:rPr lang="ru" sz="2000">
                <a:solidFill>
                  <a:schemeClr val="dk1"/>
                </a:solidFill>
              </a:rPr>
              <a:t>разработки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Прошлые места работы: ЦАРКА, Citilink.ru, VK group, KazAtomProm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/>
        </p:nvSpPr>
        <p:spPr>
          <a:xfrm>
            <a:off x="214300" y="850125"/>
            <a:ext cx="90870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2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2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DCA9D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b="1" lang="ru" sz="2700">
                <a:solidFill>
                  <a:srgbClr val="FB955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variable </a:t>
            </a:r>
            <a:r>
              <a:rPr b="1" lang="ru" sz="2700">
                <a:solidFill>
                  <a:srgbClr val="66C7C7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700">
                <a:solidFill>
                  <a:srgbClr val="99C79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'some variable'</a:t>
            </a:r>
            <a:r>
              <a:rPr b="1" lang="ru" sz="2700">
                <a:solidFill>
                  <a:srgbClr val="60B3B3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700">
              <a:solidFill>
                <a:srgbClr val="60B3B3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/>
        </p:nvSpPr>
        <p:spPr>
          <a:xfrm>
            <a:off x="821525" y="607225"/>
            <a:ext cx="77223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alert(</a:t>
            </a:r>
            <a:r>
              <a:rPr b="1" lang="ru" sz="3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"Привет"</a:t>
            </a: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b="1" lang="ru" sz="3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"Сколько тебе лет?"</a:t>
            </a: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b="1" lang="ru" sz="3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"Ты онлайн?"</a:t>
            </a: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lang="ru" sz="3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"Привет мир"</a:t>
            </a:r>
            <a:r>
              <a:rPr b="1" lang="ru" sz="3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00" y="0"/>
            <a:ext cx="59692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/>
        </p:nvSpPr>
        <p:spPr>
          <a:xfrm>
            <a:off x="2321725" y="1057300"/>
            <a:ext cx="411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chemeClr val="lt1"/>
                </a:solidFill>
              </a:rPr>
              <a:t>console.log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3921925" y="3479000"/>
            <a:ext cx="411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</a:rPr>
              <a:t>JavaScript Разработчик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445025"/>
            <a:ext cx="85206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4250">
                <a:solidFill>
                  <a:srgbClr val="3F3F40"/>
                </a:solidFill>
                <a:highlight>
                  <a:srgbClr val="FFFFFF"/>
                </a:highlight>
              </a:rPr>
              <a:t>Типы данных</a:t>
            </a:r>
            <a:endParaRPr sz="54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11">
                <a:solidFill>
                  <a:srgbClr val="3F3F40"/>
                </a:solidFill>
                <a:highlight>
                  <a:srgbClr val="FFFFFF"/>
                </a:highlight>
              </a:rPr>
              <a:t>Типы данных</a:t>
            </a:r>
            <a:endParaRPr sz="3911"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ru" sz="2200">
                <a:solidFill>
                  <a:srgbClr val="FF0000"/>
                </a:solidFill>
              </a:rPr>
              <a:t>Number </a:t>
            </a:r>
            <a:endParaRPr sz="22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ru" sz="2200">
                <a:solidFill>
                  <a:srgbClr val="FF0000"/>
                </a:solidFill>
              </a:rPr>
              <a:t>String</a:t>
            </a:r>
            <a:endParaRPr sz="22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>
                <a:solidFill>
                  <a:srgbClr val="FF0000"/>
                </a:solidFill>
              </a:rPr>
              <a:t>Boolean</a:t>
            </a:r>
            <a:br>
              <a:rPr lang="ru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Char char="●"/>
            </a:pPr>
            <a:r>
              <a:rPr lang="ru" sz="2200">
                <a:solidFill>
                  <a:srgbClr val="0000FF"/>
                </a:solidFill>
              </a:rPr>
              <a:t>Undefined</a:t>
            </a:r>
            <a:endParaRPr sz="2200">
              <a:solidFill>
                <a:srgbClr val="00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>
                <a:solidFill>
                  <a:srgbClr val="0000FF"/>
                </a:solidFill>
              </a:rPr>
              <a:t>Null</a:t>
            </a:r>
            <a:br>
              <a:rPr lang="ru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200"/>
              <a:buChar char="●"/>
            </a:pPr>
            <a:r>
              <a:rPr lang="ru" sz="2200">
                <a:solidFill>
                  <a:srgbClr val="A64D79"/>
                </a:solidFill>
              </a:rPr>
              <a:t>Symbol</a:t>
            </a:r>
            <a:endParaRPr sz="2200">
              <a:solidFill>
                <a:srgbClr val="A64D79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200"/>
              <a:buChar char="●"/>
            </a:pPr>
            <a:r>
              <a:rPr lang="ru" sz="2200">
                <a:solidFill>
                  <a:srgbClr val="A64D79"/>
                </a:solidFill>
              </a:rPr>
              <a:t>Object.</a:t>
            </a:r>
            <a:endParaRPr sz="22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Number(числа)</a:t>
            </a:r>
            <a:endParaRPr/>
          </a:p>
        </p:txBody>
      </p:sp>
      <p:sp>
        <p:nvSpPr>
          <p:cNvPr id="187" name="Google Shape;18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123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12.345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String(строки)</a:t>
            </a:r>
            <a:endParaRPr/>
          </a:p>
        </p:txBody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‘Hellow world’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“Hellow world”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`Hellow world`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Boolean</a:t>
            </a:r>
            <a:r>
              <a:rPr lang="ru"/>
              <a:t>(булевые)</a:t>
            </a:r>
            <a:endParaRPr/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false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Undefined(не присвоено)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3200">
                <a:solidFill>
                  <a:schemeClr val="accent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undefined</a:t>
            </a:r>
            <a:endParaRPr b="1" sz="3200">
              <a:solidFill>
                <a:schemeClr val="accent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Null</a:t>
            </a:r>
            <a:r>
              <a:rPr lang="ru"/>
              <a:t>(ничего)</a:t>
            </a:r>
            <a:endParaRPr/>
          </a:p>
        </p:txBody>
      </p:sp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online = null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3200">
              <a:solidFill>
                <a:schemeClr val="accent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</a:t>
            </a:r>
            <a:endParaRPr/>
          </a:p>
        </p:txBody>
      </p:sp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ts val="265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Оператор присваивания</a:t>
            </a:r>
            <a:b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</a:br>
            <a:endParaRPr b="1" sz="2650">
              <a:solidFill>
                <a:srgbClr val="3F3F40"/>
              </a:solidFill>
              <a:highlight>
                <a:srgbClr val="FFFFFF"/>
              </a:highlight>
            </a:endParaRPr>
          </a:p>
          <a:p>
            <a:pPr indent="-396875" lvl="0" marL="457200" rtl="0" algn="just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ts val="265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Арифметические операторы</a:t>
            </a:r>
            <a:b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</a:br>
            <a:endParaRPr b="1" sz="2650">
              <a:solidFill>
                <a:srgbClr val="3F3F40"/>
              </a:solidFill>
              <a:highlight>
                <a:srgbClr val="FFFFFF"/>
              </a:highlight>
            </a:endParaRPr>
          </a:p>
          <a:p>
            <a:pPr indent="-396875" lvl="0" marL="457200" rtl="0" algn="just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ts val="265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Логические операторы</a:t>
            </a:r>
            <a:endParaRPr b="1" sz="2650">
              <a:solidFill>
                <a:srgbClr val="3F3F4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 b="1" sz="2650">
              <a:solidFill>
                <a:srgbClr val="3F3F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ct val="10000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Оператор присваивания( = )</a:t>
            </a:r>
            <a:b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</a:br>
            <a:endParaRPr/>
          </a:p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number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ct val="10000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Арифметические операторы</a:t>
            </a: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( +  -  /  * )</a:t>
            </a:r>
            <a:b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</a:br>
            <a:endParaRPr/>
          </a:p>
        </p:txBody>
      </p:sp>
      <p:sp>
        <p:nvSpPr>
          <p:cNvPr id="238" name="Google Shape;23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number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 + 10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hour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 * 6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100 / 5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4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Практические задания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Запросите у пользователя число, возведите это число во 2-ю степень и выведите на экран.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Запросите у пользователя 2 числа и выведите среднее арифметическое этих чисел.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Запросите у пользователя длину стороны квадрата и выведите площадь такого квадрата.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1229725"/>
            <a:ext cx="8520600" cy="3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Тема: </a:t>
            </a:r>
            <a:br>
              <a:rPr b="1" lang="ru" sz="3200"/>
            </a:br>
            <a:br>
              <a:rPr b="1" lang="ru" sz="3200"/>
            </a:br>
            <a:r>
              <a:rPr b="1" lang="ru" sz="3200"/>
              <a:t>Введение в JavaScript</a:t>
            </a:r>
            <a:endParaRPr b="1"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Пользователь вводит значения a и b для формулы a * x + b = 0, а программа считает и выводит значение x.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Запросите у пользователя трехзначное число и выведите вторую цифру этого числа. Для решения задачи используйте оператор % (остаток от деления).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 Запросите у пользователя пятизначное число и переместите последнюю цифру в начало (из числа 12345 должно получиться число 51234).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Зарплата работника составляет $250 + 10% от продаж. Запросите общую сумму продаж за месяц и посчитайте зарплату.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00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40"/>
              </a:buClr>
              <a:buSzPct val="100000"/>
              <a:buChar char="●"/>
            </a:pP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Логические операторы</a:t>
            </a:r>
            <a: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  <a:t>( &lt;, &gt;, &lt;=, &gt;=, !=, ===, == )</a:t>
            </a:r>
            <a:br>
              <a:rPr b="1" lang="ru" sz="2650">
                <a:solidFill>
                  <a:srgbClr val="3F3F40"/>
                </a:solidFill>
                <a:highlight>
                  <a:srgbClr val="FFFFFF"/>
                </a:highlight>
              </a:rPr>
            </a:br>
            <a:endParaRPr/>
          </a:p>
        </p:txBody>
      </p:sp>
      <p:sp>
        <p:nvSpPr>
          <p:cNvPr id="289" name="Google Shape;28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number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 + 10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hour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 * 6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b="1" lang="ru" sz="3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3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100 / 5</a:t>
            </a:r>
            <a:r>
              <a:rPr b="1" lang="ru" sz="32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2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50" y="0"/>
            <a:ext cx="642065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81" y="0"/>
            <a:ext cx="76516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/>
          <p:nvPr>
            <p:ph type="title"/>
          </p:nvPr>
        </p:nvSpPr>
        <p:spPr>
          <a:xfrm>
            <a:off x="225950" y="7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/>
              <a:t>Условия</a:t>
            </a:r>
            <a:endParaRPr sz="3020"/>
          </a:p>
        </p:txBody>
      </p:sp>
      <p:sp>
        <p:nvSpPr>
          <p:cNvPr id="305" name="Google Shape;305;p59"/>
          <p:cNvSpPr txBox="1"/>
          <p:nvPr/>
        </p:nvSpPr>
        <p:spPr>
          <a:xfrm>
            <a:off x="114300" y="1393075"/>
            <a:ext cx="8889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ru" sz="220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2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b="1" lang="ru" sz="2200">
                <a:solidFill>
                  <a:srgbClr val="CDD3D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2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b="1" lang="ru" sz="2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ru" sz="220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ru" sz="2200">
                <a:solidFill>
                  <a:srgbClr val="4D647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Сделай что то если возраст меньше 18</a:t>
            </a:r>
            <a:endParaRPr b="1" i="1" sz="2200">
              <a:solidFill>
                <a:srgbClr val="4D647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ru" sz="2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b="1" lang="ru" sz="220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2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b="1" lang="ru" sz="2200">
                <a:solidFill>
                  <a:srgbClr val="CDD3D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2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ru" sz="2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18 </a:t>
            </a:r>
            <a:r>
              <a:rPr b="1" lang="ru" sz="2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&amp;&amp; </a:t>
            </a:r>
            <a:r>
              <a:rPr b="1" lang="ru" sz="22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b="1" lang="ru" sz="2200">
                <a:solidFill>
                  <a:srgbClr val="CDD3D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22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b="1" lang="ru" sz="22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ru" sz="220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ru" sz="2200">
                <a:solidFill>
                  <a:srgbClr val="4D647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Сделай что то если возраст больше 18 и меньше 30</a:t>
            </a:r>
            <a:endParaRPr b="1" i="1" sz="2200">
              <a:solidFill>
                <a:srgbClr val="4D647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ru" sz="22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ru" sz="2200">
                <a:solidFill>
                  <a:srgbClr val="4D647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Сделай что то если возраст больше 30</a:t>
            </a:r>
            <a:endParaRPr b="1" i="1" sz="2200">
              <a:solidFill>
                <a:srgbClr val="4D647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75" y="178575"/>
            <a:ext cx="4055300" cy="4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1"/>
          <p:cNvSpPr txBox="1"/>
          <p:nvPr>
            <p:ph idx="1" type="body"/>
          </p:nvPr>
        </p:nvSpPr>
        <p:spPr>
          <a:xfrm>
            <a:off x="383150" y="77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if (</a:t>
            </a:r>
            <a:r>
              <a:rPr b="1" lang="ru" sz="33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условие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ru" sz="33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тело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3300">
              <a:solidFill>
                <a:schemeClr val="accen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ru" sz="33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тело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3300">
              <a:solidFill>
                <a:schemeClr val="accen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3300">
                <a:solidFill>
                  <a:srgbClr val="FF9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условие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ru" sz="33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тело</a:t>
            </a:r>
            <a:r>
              <a:rPr b="1" lang="ru" sz="3300">
                <a:solidFill>
                  <a:schemeClr val="accen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3300">
              <a:solidFill>
                <a:schemeClr val="accen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300">
              <a:solidFill>
                <a:schemeClr val="accen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9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26000" y="1594075"/>
            <a:ext cx="8520600" cy="3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F3F40"/>
                </a:solidFill>
                <a:highlight>
                  <a:srgbClr val="FFFFFF"/>
                </a:highlight>
              </a:rPr>
              <a:t>Что такое JavaScript?</a:t>
            </a:r>
            <a:endParaRPr b="1" sz="4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число и определить, оно положительное, отрицательное или ноль.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его возраст и проверить корректность введенных данных (0–120 лет).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число и вывести его модуль (|7| = 7, |-7| = 7).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номер месяца и вывести на экран его название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число и определить, оно положительное, отрицательное или ноль.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7"/>
          <p:cNvSpPr txBox="1"/>
          <p:nvPr>
            <p:ph type="title"/>
          </p:nvPr>
        </p:nvSpPr>
        <p:spPr>
          <a:xfrm>
            <a:off x="311700" y="8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Условие </a:t>
            </a:r>
            <a:r>
              <a:rPr lang="ru">
                <a:solidFill>
                  <a:schemeClr val="accent1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6" name="Google Shape;346;p67"/>
          <p:cNvSpPr txBox="1"/>
          <p:nvPr>
            <p:ph idx="1" type="body"/>
          </p:nvPr>
        </p:nvSpPr>
        <p:spPr>
          <a:xfrm>
            <a:off x="311700" y="574825"/>
            <a:ext cx="8520600" cy="4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4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b="1" lang="ru" sz="184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b="1" lang="ru" sz="184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ru" sz="184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84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840">
              <a:solidFill>
                <a:srgbClr val="66C7C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840">
                <a:solidFill>
                  <a:srgbClr val="B89C5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" sz="1840">
                <a:solidFill>
                  <a:srgbClr val="89DD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84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'Вам 18 лет'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4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840">
              <a:solidFill>
                <a:srgbClr val="66C7C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840">
                <a:solidFill>
                  <a:srgbClr val="B89C5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" sz="1840">
                <a:solidFill>
                  <a:srgbClr val="89DD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84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'Вам 21 год'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4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ru" sz="184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840">
              <a:solidFill>
                <a:srgbClr val="66C7C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840">
                <a:solidFill>
                  <a:srgbClr val="B89C5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" sz="1840">
                <a:solidFill>
                  <a:srgbClr val="89DD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84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'Вам 30 лет'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4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184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840">
              <a:solidFill>
                <a:srgbClr val="66C7C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840">
                <a:solidFill>
                  <a:srgbClr val="B89C5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" sz="1840">
                <a:solidFill>
                  <a:srgbClr val="89DD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84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'Вам не 18, не 21 и не 30 лет'</a:t>
            </a:r>
            <a:r>
              <a:rPr b="1" lang="ru" sz="1840">
                <a:solidFill>
                  <a:srgbClr val="54A85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184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4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ru" sz="1840">
                <a:solidFill>
                  <a:srgbClr val="D1A0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40">
              <a:solidFill>
                <a:srgbClr val="D1A07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b="1" sz="1840">
              <a:solidFill>
                <a:srgbClr val="DCA9DC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номер месяца и вывести на экран его название.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Реализовать калькулятор. Пользователь вводит 2 числа и знак (+ - * /). В зависимости от введенного знака решить пример и вывести результат.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число и определить, оно положительное, отрицательное или ноль.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Тернарный оператор ?:</a:t>
            </a:r>
            <a:endParaRPr/>
          </a:p>
        </p:txBody>
      </p:sp>
      <p:sp>
        <p:nvSpPr>
          <p:cNvPr id="367" name="Google Shape;36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(условие) ? (если условие true) : (если условие false)</a:t>
            </a:r>
            <a:br>
              <a:rPr b="1" lang="ru" sz="1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ru" sz="1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ru" sz="1700">
                <a:solidFill>
                  <a:srgbClr val="DCA9D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lang="ru" sz="1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num </a:t>
            </a:r>
            <a:r>
              <a:rPr b="1" lang="ru" sz="1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ru" sz="1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rgbClr val="B89C5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" sz="1700">
                <a:solidFill>
                  <a:srgbClr val="89DD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="1" lang="ru" sz="170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num </a:t>
            </a:r>
            <a:r>
              <a:rPr b="1" lang="ru" sz="1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b="1" lang="ru" sz="1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ru" sz="1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b="1" lang="ru" sz="1700">
                <a:solidFill>
                  <a:srgbClr val="FB955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b="1" lang="ru" sz="1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? </a:t>
            </a:r>
            <a:r>
              <a:rPr b="1" lang="ru" sz="1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'Положительное' </a:t>
            </a:r>
            <a:r>
              <a:rPr b="1" lang="ru" sz="1700">
                <a:solidFill>
                  <a:srgbClr val="66C7C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ru" sz="1700">
                <a:solidFill>
                  <a:srgbClr val="99C79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'Отрицательное'</a:t>
            </a:r>
            <a:r>
              <a:rPr b="1" lang="ru" sz="1700">
                <a:solidFill>
                  <a:srgbClr val="E8BA3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1700">
                <a:solidFill>
                  <a:srgbClr val="60B3B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700">
              <a:solidFill>
                <a:srgbClr val="60B3B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226000" y="1594075"/>
            <a:ext cx="8520600" cy="3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F3F40"/>
                </a:solidFill>
                <a:highlight>
                  <a:srgbClr val="FFFFFF"/>
                </a:highlight>
              </a:rPr>
              <a:t>Язык написания клиентский сценариев</a:t>
            </a:r>
            <a:endParaRPr b="1" sz="4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2 числа и вывести большее из них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1 число и проверить, оно кратно 5 или нет.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у пользователя название планеты. Если пользователь ввел «Земля» или «земля», то вывести «Привет, землянин!», в остальных случаях вывести «Привет, инопланетянин!».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/>
          <p:nvPr>
            <p:ph type="title"/>
          </p:nvPr>
        </p:nvSpPr>
        <p:spPr>
          <a:xfrm>
            <a:off x="3047725" y="126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720"/>
              <a:t>Циклы</a:t>
            </a:r>
            <a:endParaRPr sz="472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08" y="0"/>
            <a:ext cx="72747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</a:t>
            </a:r>
            <a:endParaRPr/>
          </a:p>
        </p:txBody>
      </p:sp>
      <p:sp>
        <p:nvSpPr>
          <p:cNvPr id="398" name="Google Shape;398;p77"/>
          <p:cNvSpPr txBox="1"/>
          <p:nvPr>
            <p:ph idx="1" type="body"/>
          </p:nvPr>
        </p:nvSpPr>
        <p:spPr>
          <a:xfrm>
            <a:off x="311700" y="1345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rgbClr val="0000FF"/>
                </a:solidFill>
              </a:rPr>
              <a:t>while</a:t>
            </a:r>
            <a:br>
              <a:rPr lang="ru" sz="3000">
                <a:solidFill>
                  <a:srgbClr val="0000FF"/>
                </a:solidFill>
              </a:rPr>
            </a:br>
            <a:br>
              <a:rPr lang="ru" sz="3000">
                <a:solidFill>
                  <a:srgbClr val="0000FF"/>
                </a:solidFill>
              </a:rPr>
            </a:br>
            <a:r>
              <a:rPr lang="ru" sz="3000">
                <a:solidFill>
                  <a:srgbClr val="0000FF"/>
                </a:solidFill>
              </a:rPr>
              <a:t>do while</a:t>
            </a:r>
            <a:br>
              <a:rPr lang="ru" sz="3000">
                <a:solidFill>
                  <a:srgbClr val="0000FF"/>
                </a:solidFill>
              </a:rPr>
            </a:br>
            <a:br>
              <a:rPr lang="ru" sz="3000">
                <a:solidFill>
                  <a:srgbClr val="0000FF"/>
                </a:solidFill>
              </a:rPr>
            </a:br>
            <a:r>
              <a:rPr lang="ru" sz="3000">
                <a:solidFill>
                  <a:srgbClr val="0000FF"/>
                </a:solidFill>
              </a:rPr>
              <a:t>for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8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while (</a:t>
            </a:r>
            <a:r>
              <a:rPr b="1" lang="ru" sz="2700">
                <a:solidFill>
                  <a:srgbClr val="9900FF"/>
                </a:solidFill>
              </a:rPr>
              <a:t>условие</a:t>
            </a:r>
            <a:r>
              <a:rPr b="1" lang="ru" sz="2700">
                <a:solidFill>
                  <a:srgbClr val="0000FF"/>
                </a:solidFill>
              </a:rPr>
              <a:t>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</a:t>
            </a:r>
            <a:r>
              <a:rPr b="1" lang="ru" sz="2700">
                <a:solidFill>
                  <a:srgbClr val="F1C232"/>
                </a:solidFill>
              </a:rPr>
              <a:t>действие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Вывести # столько раз, сколько указал пользователь.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число и степень. Возвести число в указанную степень и вывести результат.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Запросить 2 числа и найти все общие делители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2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do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</a:t>
            </a:r>
            <a:r>
              <a:rPr b="1" lang="ru" sz="2700">
                <a:solidFill>
                  <a:srgbClr val="F1C232"/>
                </a:solidFill>
              </a:rPr>
              <a:t>действие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 while (</a:t>
            </a:r>
            <a:r>
              <a:rPr b="1" lang="ru" sz="2700">
                <a:solidFill>
                  <a:srgbClr val="9900FF"/>
                </a:solidFill>
              </a:rPr>
              <a:t>условие</a:t>
            </a:r>
            <a:r>
              <a:rPr b="1" lang="ru" sz="2700">
                <a:solidFill>
                  <a:srgbClr val="0000FF"/>
                </a:solidFill>
              </a:rPr>
              <a:t>)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Предлагать пользователю решить пример 2 + 2 * 2 до тех пор, пока он не решит его правильно.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Делить число 1000 на 2 до тех пор, пока не получится число меньше 50. Вывести это число и сколько делений произвели.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5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for ()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де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6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for(переменная; </a:t>
            </a:r>
            <a:r>
              <a:rPr b="1" lang="ru" sz="2700">
                <a:solidFill>
                  <a:srgbClr val="9900FF"/>
                </a:solidFill>
              </a:rPr>
              <a:t>условие; </a:t>
            </a:r>
            <a:r>
              <a:rPr b="1" lang="ru" sz="2700">
                <a:solidFill>
                  <a:srgbClr val="54A857"/>
                </a:solidFill>
              </a:rPr>
              <a:t>изменение</a:t>
            </a:r>
            <a:r>
              <a:rPr b="1" lang="ru" sz="2700">
                <a:solidFill>
                  <a:srgbClr val="0000FF"/>
                </a:solidFill>
              </a:rPr>
              <a:t>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</a:t>
            </a:r>
            <a:r>
              <a:rPr b="1" lang="ru" sz="2700">
                <a:solidFill>
                  <a:srgbClr val="F1C232"/>
                </a:solidFill>
              </a:rPr>
              <a:t>действие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Вывести все числа от 1 до 100, которые кратные указанному пользователем числу.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Вывести каждый 4-й элемент из указанного пользователем диапазона. Пользователь указывает минимальное и максимальное значения диапазона.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9"/>
          <p:cNvSpPr txBox="1"/>
          <p:nvPr>
            <p:ph type="title"/>
          </p:nvPr>
        </p:nvSpPr>
        <p:spPr>
          <a:xfrm>
            <a:off x="3486175" y="1999050"/>
            <a:ext cx="25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/>
              <a:t>Функции</a:t>
            </a:r>
            <a:endParaRPr sz="362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0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function sum (</a:t>
            </a:r>
            <a:r>
              <a:rPr b="1" lang="ru" sz="2700">
                <a:solidFill>
                  <a:srgbClr val="6AA84F"/>
                </a:solidFill>
              </a:rPr>
              <a:t>агрументы</a:t>
            </a:r>
            <a:r>
              <a:rPr b="1" lang="ru" sz="2700">
                <a:solidFill>
                  <a:srgbClr val="0000FF"/>
                </a:solidFill>
              </a:rPr>
              <a:t>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</a:t>
            </a:r>
            <a:r>
              <a:rPr b="1" lang="ru" sz="2700">
                <a:solidFill>
                  <a:srgbClr val="89DDFF"/>
                </a:solidFill>
              </a:rPr>
              <a:t>тело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function sum (a, b)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console.log(a + b)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00" y="109525"/>
            <a:ext cx="6434150" cy="4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2"/>
          <p:cNvSpPr txBox="1"/>
          <p:nvPr>
            <p:ph idx="1" type="body"/>
          </p:nvPr>
        </p:nvSpPr>
        <p:spPr>
          <a:xfrm>
            <a:off x="311700" y="100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700">
                <a:solidFill>
                  <a:srgbClr val="0000FF"/>
                </a:solidFill>
              </a:rPr>
              <a:t>function sum (a, b) {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	return a + b;</a:t>
            </a: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}</a:t>
            </a:r>
            <a:br>
              <a:rPr b="1" lang="ru" sz="2700">
                <a:solidFill>
                  <a:srgbClr val="0000FF"/>
                </a:solidFill>
              </a:rPr>
            </a:br>
            <a:br>
              <a:rPr b="1" lang="ru" sz="2700">
                <a:solidFill>
                  <a:srgbClr val="0000FF"/>
                </a:solidFill>
              </a:rPr>
            </a:br>
            <a:r>
              <a:rPr b="1" lang="ru" sz="2700">
                <a:solidFill>
                  <a:srgbClr val="0000FF"/>
                </a:solidFill>
              </a:rPr>
              <a:t>const sumOf = sum(1,5)</a:t>
            </a:r>
            <a:endParaRPr b="1" sz="2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Написать функцию, которая принимает 2 числа и возвращает меньшее из них.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Написать функцию, которая возводит переданное число в указанную степень.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Написать функцию, которая принимает 2 числа и знак (+ - * /), считает пример и возвращает результат.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Написать функцию, которая принимает число и выводит таблицу умножения для этого числа. Вызовите функцию для всех чисел от 2 до 9.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400">
                <a:solidFill>
                  <a:schemeClr val="dk1"/>
                </a:solidFill>
              </a:rPr>
              <a:t>Написать функцию, которая реализует работу оператора %. Функция принимает 2 параметра и возвращает остаток от деления первого параметра на второй. В функции использовать только + - * /, оператор % не использовать. 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